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64" r:id="rId5"/>
    <p:sldId id="258" r:id="rId6"/>
    <p:sldId id="261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18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33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42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365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14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778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87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74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42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75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88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03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368D8-E4FB-4F80-82A9-A8D1A036EDE3}" type="datetimeFigureOut">
              <a:rPr lang="en-US" smtClean="0"/>
              <a:t>10/12/2019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31DCA-D5FD-462C-BEB8-08658CDD33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534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9372600" cy="70866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562100" y="601980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Principal Investigator: Andre Ferreira | Entrepreneurial Lead: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Tilanka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Chandrasekera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 and Aditya </a:t>
            </a: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Jayadas</a:t>
            </a:r>
          </a:p>
          <a:p>
            <a:pPr algn="ctr"/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Mentor: 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Margaret </a:t>
            </a:r>
            <a:r>
              <a:rPr lang="en-US" sz="1200" dirty="0" err="1">
                <a:latin typeface="Arial" panose="020B0604020202020204" pitchFamily="34" charset="0"/>
                <a:cs typeface="Arial" panose="020B0604020202020204" pitchFamily="34" charset="0"/>
              </a:rPr>
              <a:t>Slevijan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6992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17" y="0"/>
            <a:ext cx="9159017" cy="68692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4400" y="914400"/>
            <a:ext cx="8001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>
                <a:latin typeface="Arial" panose="020B0604020202020204" pitchFamily="34" charset="0"/>
                <a:cs typeface="Arial" panose="020B0604020202020204" pitchFamily="34" charset="0"/>
              </a:rPr>
              <a:t>Business </a:t>
            </a:r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thesis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My Team, 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”Team </a:t>
            </a:r>
            <a:r>
              <a:rPr lang="en-US" sz="3200" u="sng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Sitand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developing 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 chair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to help </a:t>
            </a:r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older adults 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move  from the sitting position to standing position much easier which will </a:t>
            </a:r>
            <a:r>
              <a:rPr lang="en-US" sz="3200" u="sng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3200" dirty="0" smtClean="0">
                <a:solidFill>
                  <a:srgbClr val="FF0000"/>
                </a:solidFill>
              </a:rPr>
              <a:t>educe </a:t>
            </a:r>
            <a:r>
              <a:rPr lang="en-US" sz="3200" dirty="0">
                <a:solidFill>
                  <a:srgbClr val="FF0000"/>
                </a:solidFill>
              </a:rPr>
              <a:t>hospitalization and health conditions arising from </a:t>
            </a:r>
            <a:r>
              <a:rPr lang="en-US" sz="3200" dirty="0" smtClean="0">
                <a:solidFill>
                  <a:srgbClr val="FF0000"/>
                </a:solidFill>
              </a:rPr>
              <a:t>issues with spinal injury.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73114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17" y="0"/>
            <a:ext cx="9159017" cy="68692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62000" y="381000"/>
            <a:ext cx="8001000" cy="7602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 summary</a:t>
            </a:r>
          </a:p>
          <a:p>
            <a:endParaRPr 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42 individuals were interviewed(manufacturers/designers, older individuals (65 and above) and younger individuals were interviewed)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individuals were interviewed face to face, through video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conferencing and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Telephone.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 individuals resided in Houston, TX, Dallas, TX, </a:t>
            </a:r>
            <a:r>
              <a:rPr lang="en-US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Pheoniz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AZ, Tulsa, OK, Stillwater-OK, Colombo-Sri Lanka, London-UK, Kerala-India, Sao Paulo-Brazil.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There were regional differences in the responses provided.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59321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17" y="0"/>
            <a:ext cx="9159017" cy="686926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3991" y="1752600"/>
            <a:ext cx="80010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Interview summary</a:t>
            </a:r>
          </a:p>
          <a:p>
            <a:endParaRPr lang="en-US" sz="32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IFMA WWP collected data from 3 interviews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Industry specific standards were discussed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68185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04" y="351674"/>
            <a:ext cx="6629400" cy="411162"/>
          </a:xfrm>
        </p:spPr>
        <p:txBody>
          <a:bodyPr>
            <a:noAutofit/>
          </a:bodyPr>
          <a:lstStyle/>
          <a:p>
            <a:endParaRPr lang="en-US" sz="2400" b="1" dirty="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017" y="0"/>
            <a:ext cx="9159017" cy="6869263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-1371600" y="371410"/>
            <a:ext cx="6629400" cy="4111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Business Model Canvas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2115258"/>
              </p:ext>
            </p:extLst>
          </p:nvPr>
        </p:nvGraphicFramePr>
        <p:xfrm>
          <a:off x="262567" y="1134246"/>
          <a:ext cx="6400800" cy="5638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21151">
                <a:tc rowSpan="2">
                  <a:txBody>
                    <a:bodyPr/>
                    <a:lstStyle/>
                    <a:p>
                      <a:r>
                        <a:rPr lang="en-US" sz="16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Partners </a:t>
                      </a:r>
                    </a:p>
                    <a:p>
                      <a:endParaRPr lang="en-US" sz="1600" b="1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Retails stores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 Care and assisted care  industry partners</a:t>
                      </a:r>
                    </a:p>
                    <a:p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Interior designers and architects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strike="noStrike" baseline="0" dirty="0" smtClean="0">
                          <a:solidFill>
                            <a:srgbClr val="FF0000"/>
                          </a:solidFill>
                        </a:rPr>
                        <a:t>Furniture Manufacturers</a:t>
                      </a:r>
                    </a:p>
                    <a:p>
                      <a:endParaRPr lang="en-US" sz="12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200" b="1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1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1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600" b="1" i="1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endParaRPr lang="en-US" sz="10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r>
                        <a:rPr lang="en-US" sz="16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Activities 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900" dirty="0" smtClean="0"/>
                        <a:t>Relationships</a:t>
                      </a:r>
                      <a:r>
                        <a:rPr lang="en-US" sz="900" baseline="0" dirty="0" smtClean="0"/>
                        <a:t> with furniture manufacturers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900" baseline="0" dirty="0" smtClean="0"/>
                        <a:t>Relationships with  assisted care facilities</a:t>
                      </a:r>
                      <a:endParaRPr lang="en-US" sz="900" dirty="0" smtClean="0"/>
                    </a:p>
                  </a:txBody>
                  <a:tcPr marL="68580" marR="68580"/>
                </a:tc>
                <a:tc rowSpan="2"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Value Propositions</a:t>
                      </a:r>
                    </a:p>
                    <a:p>
                      <a:pPr marL="228600" indent="-228600" algn="l" defTabSz="457200" rtl="0" eaLnBrk="1" latinLnBrk="0" hangingPunct="1">
                        <a:buFont typeface="+mj-lt"/>
                        <a:buAutoNum type="arabicPeriod"/>
                      </a:pPr>
                      <a:r>
                        <a:rPr lang="en-US" sz="90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Reduce </a:t>
                      </a:r>
                      <a:r>
                        <a:rPr lang="en-US" sz="90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hospitalization due to spinal injuries</a:t>
                      </a:r>
                    </a:p>
                    <a:p>
                      <a:pPr marL="228600" indent="-228600" algn="l" defTabSz="457200" rtl="0" eaLnBrk="1" latinLnBrk="0" hangingPunct="1">
                        <a:buFont typeface="+mj-lt"/>
                        <a:buAutoNum type="arabicPeriod"/>
                      </a:pPr>
                      <a:endParaRPr lang="en-US" sz="900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457200" rtl="0" eaLnBrk="1" latinLnBrk="0" hangingPunct="1">
                        <a:buFont typeface="+mj-lt"/>
                        <a:buAutoNum type="arabicPeriod"/>
                      </a:pPr>
                      <a:r>
                        <a:rPr lang="en-US" sz="90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Reduce health conditions arising from accidents due to improper sitting conditions </a:t>
                      </a:r>
                    </a:p>
                    <a:p>
                      <a:pPr marL="228600" indent="-228600" algn="l" defTabSz="457200" rtl="0" eaLnBrk="1" latinLnBrk="0" hangingPunct="1">
                        <a:buFont typeface="+mj-lt"/>
                        <a:buAutoNum type="arabicPeriod"/>
                      </a:pPr>
                      <a:endParaRPr lang="en-US" sz="900" strike="noStrike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l" defTabSz="457200" rtl="0" eaLnBrk="1" latinLnBrk="0" hangingPunct="1">
                        <a:buFont typeface="+mj-lt"/>
                        <a:buAutoNum type="arabicPeriod"/>
                      </a:pPr>
                      <a:r>
                        <a:rPr lang="en-US" sz="900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Improve comfort by 10% and at a Reduced cost by $100 compared to competitors</a:t>
                      </a:r>
                      <a:endParaRPr lang="en-US" sz="900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/>
                        <a:t>Customer Relationships</a:t>
                      </a:r>
                    </a:p>
                    <a:p>
                      <a:r>
                        <a:rPr lang="en-US" sz="900" b="0" i="0" dirty="0" smtClean="0"/>
                        <a:t>Word of mouth</a:t>
                      </a:r>
                    </a:p>
                    <a:p>
                      <a:r>
                        <a:rPr lang="en-US" sz="900" b="0" i="0" dirty="0" smtClean="0"/>
                        <a:t>Social</a:t>
                      </a:r>
                      <a:r>
                        <a:rPr lang="en-US" sz="900" b="0" i="0" baseline="0" dirty="0" smtClean="0"/>
                        <a:t>  media</a:t>
                      </a:r>
                      <a:endParaRPr lang="en-US" sz="900" b="0" i="0" dirty="0" smtClean="0"/>
                    </a:p>
                    <a:p>
                      <a:r>
                        <a:rPr lang="en-US" sz="900" b="0" i="0" dirty="0" smtClean="0"/>
                        <a:t>Referrals</a:t>
                      </a:r>
                    </a:p>
                  </a:txBody>
                  <a:tcPr marL="68580" marR="68580"/>
                </a:tc>
                <a:tc rowSpan="2">
                  <a:txBody>
                    <a:bodyPr/>
                    <a:lstStyle/>
                    <a:p>
                      <a:r>
                        <a:rPr lang="en-US" sz="16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Customer Segments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900" strike="sngStrike" baseline="0" dirty="0" smtClean="0"/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r>
                        <a:rPr lang="en-US" sz="900" strike="noStrike" baseline="0" dirty="0" smtClean="0">
                          <a:solidFill>
                            <a:srgbClr val="FF0000"/>
                          </a:solidFill>
                        </a:rPr>
                        <a:t>Older Adults with arthritis and osteoporosis</a:t>
                      </a:r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r>
                        <a:rPr lang="en-US" sz="900" strike="noStrike" baseline="0" dirty="0" smtClean="0">
                          <a:solidFill>
                            <a:srgbClr val="FF0000"/>
                          </a:solidFill>
                        </a:rPr>
                        <a:t>Juvenile arthritis</a:t>
                      </a:r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r>
                        <a:rPr lang="en-US" sz="900" strike="noStrike" baseline="0" dirty="0" smtClean="0">
                          <a:solidFill>
                            <a:srgbClr val="FF0000"/>
                          </a:solidFill>
                        </a:rPr>
                        <a:t>Assisted Care living facilities</a:t>
                      </a:r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r>
                        <a:rPr lang="en-US" sz="900" strike="noStrike" baseline="0" dirty="0" smtClean="0">
                          <a:solidFill>
                            <a:srgbClr val="FF0000"/>
                          </a:solidFill>
                        </a:rPr>
                        <a:t>Bariatric Individuals</a:t>
                      </a:r>
                      <a:endParaRPr lang="en-US" sz="900" strike="noStrike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2749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Key Resources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 lab (The Mixed Reality Lab)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Customer lists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Manufacturer lists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endParaRPr lang="en-US" sz="800" dirty="0" smtClean="0"/>
                    </a:p>
                  </a:txBody>
                  <a:tcPr marL="68580" marR="68580"/>
                </a:tc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i="1" dirty="0" smtClean="0"/>
                        <a:t>Channels</a:t>
                      </a:r>
                    </a:p>
                    <a:p>
                      <a:r>
                        <a:rPr lang="en-US" sz="1050" b="0" i="0" dirty="0" smtClean="0"/>
                        <a:t>Website</a:t>
                      </a:r>
                    </a:p>
                    <a:p>
                      <a:r>
                        <a:rPr lang="en-US" sz="1050" b="0" i="0" dirty="0" smtClean="0"/>
                        <a:t>Physical</a:t>
                      </a:r>
                      <a:endParaRPr lang="en-US" sz="900" i="0" dirty="0" smtClean="0"/>
                    </a:p>
                  </a:txBody>
                  <a:tcPr marL="68580" marR="6858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0153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Cost Structure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Website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Marketing</a:t>
                      </a:r>
                    </a:p>
                    <a:p>
                      <a:pPr marL="115888" indent="-115888">
                        <a:buFont typeface="Arial" pitchFamily="34" charset="0"/>
                        <a:buChar char="•"/>
                      </a:pPr>
                      <a:endParaRPr lang="en-US" sz="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sz="1600" b="1" i="1" dirty="0" smtClean="0"/>
                        <a:t>Revenue Streams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endParaRPr lang="en-US" sz="800" i="0" dirty="0" smtClean="0"/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050" i="0" dirty="0" smtClean="0"/>
                        <a:t>Revenue</a:t>
                      </a:r>
                      <a:r>
                        <a:rPr lang="en-US" sz="1050" i="0" baseline="0" dirty="0" smtClean="0"/>
                        <a:t> from purchases</a:t>
                      </a:r>
                    </a:p>
                    <a:p>
                      <a:pPr marL="0" indent="0">
                        <a:buFont typeface="Arial" pitchFamily="34" charset="0"/>
                        <a:buNone/>
                      </a:pPr>
                      <a:r>
                        <a:rPr lang="en-US" sz="1050" i="0" baseline="0" dirty="0" smtClean="0">
                          <a:solidFill>
                            <a:srgbClr val="FF0000"/>
                          </a:solidFill>
                        </a:rPr>
                        <a:t>Revenue from maintenance </a:t>
                      </a:r>
                      <a:endParaRPr lang="en-US" sz="1050" i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145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785" y="1475562"/>
            <a:ext cx="4963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HYPOTHESIS </a:t>
            </a:r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785" y="2392372"/>
            <a:ext cx="7147875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H1: Older adults will find the furniture piece helpful in their daily activity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xperiment: interviews with older adults will be conducted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9882" y="46482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Tested.  Null hypothesis rejected.</a:t>
            </a:r>
            <a:endParaRPr lang="en-US" sz="2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533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31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81785" y="1524000"/>
            <a:ext cx="49632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HYPOTHESIS 2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81785" y="2392373"/>
            <a:ext cx="7147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i="1" dirty="0" smtClean="0">
                <a:latin typeface="Arial" panose="020B0604020202020204" pitchFamily="34" charset="0"/>
                <a:cs typeface="Arial" panose="020B0604020202020204" pitchFamily="34" charset="0"/>
              </a:rPr>
              <a:t>H2: Furniture manufacturers are willing to manufacture a chair that helps older adults stand easily after sitting down.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Furniture manufactures will be interest in this technology because of the lack of similar effective products.</a:t>
            </a:r>
          </a:p>
          <a:p>
            <a:pPr>
              <a:lnSpc>
                <a:spcPct val="15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xperiment: interviews with furniture manufacturers will be conducted 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9934" y="5808693"/>
            <a:ext cx="62456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Tested.  Null hypothesis rejected. </a:t>
            </a:r>
          </a:p>
          <a:p>
            <a:r>
              <a:rPr lang="en-US" sz="1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will continue to test this hypothesis</a:t>
            </a:r>
            <a:endParaRPr lang="en-US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155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319</Words>
  <Application>Microsoft Office PowerPoint</Application>
  <PresentationFormat>On-screen Show (4:3)</PresentationFormat>
  <Paragraphs>82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project</dc:creator>
  <cp:lastModifiedBy>Chandrasekera, Tilanka</cp:lastModifiedBy>
  <cp:revision>18</cp:revision>
  <cp:lastPrinted>2019-10-12T18:16:37Z</cp:lastPrinted>
  <dcterms:created xsi:type="dcterms:W3CDTF">2017-10-11T06:37:27Z</dcterms:created>
  <dcterms:modified xsi:type="dcterms:W3CDTF">2019-10-12T18:18:40Z</dcterms:modified>
</cp:coreProperties>
</file>